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64" r:id="rId2"/>
    <p:sldId id="256" r:id="rId3"/>
    <p:sldId id="257" r:id="rId4"/>
    <p:sldId id="258" r:id="rId5"/>
    <p:sldId id="259" r:id="rId6"/>
    <p:sldId id="260" r:id="rId7"/>
    <p:sldId id="263" r:id="rId8"/>
    <p:sldId id="265"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5" d="100"/>
          <a:sy n="55" d="100"/>
        </p:scale>
        <p:origin x="652"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54496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DD984-A3B5-0F06-6535-F7CEB9EF92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4D12E4-EB60-3737-A69A-A38A0A57D9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FC4ACBB-AA8D-9280-EF19-9B6E9A1564D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81C1B59-3173-ADDD-24B5-B4C32249C6CD}"/>
              </a:ext>
            </a:extLst>
          </p:cNvPr>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3840170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9D5AA-7FB1-5CCF-5987-6A52F71E24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319E5B-714A-93F2-9F03-00832382CD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D0DD36-B87E-8EF8-25F5-8C413FC9CC9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20C4E8A-2A8E-25C4-12C6-EC8703E02977}"/>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3644209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5.gif"/><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40E955-ABA7-6F1E-9135-92F1E798C83B}"/>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8273266D-F07D-E1B4-EECD-4129FA5DF489}"/>
              </a:ext>
            </a:extLst>
          </p:cNvPr>
          <p:cNvPicPr>
            <a:picLocks noChangeAspect="1"/>
          </p:cNvPicPr>
          <p:nvPr/>
        </p:nvPicPr>
        <p:blipFill>
          <a:blip r:embed="rId3"/>
          <a:stretch>
            <a:fillRect/>
          </a:stretch>
        </p:blipFill>
        <p:spPr>
          <a:xfrm>
            <a:off x="0" y="4114800"/>
            <a:ext cx="14630400" cy="4114800"/>
          </a:xfrm>
          <a:prstGeom prst="rect">
            <a:avLst/>
          </a:prstGeom>
        </p:spPr>
      </p:pic>
      <p:sp>
        <p:nvSpPr>
          <p:cNvPr id="3" name="Shape 0">
            <a:extLst>
              <a:ext uri="{FF2B5EF4-FFF2-40B4-BE49-F238E27FC236}">
                <a16:creationId xmlns:a16="http://schemas.microsoft.com/office/drawing/2014/main" id="{70884F17-E7F7-BDD9-C138-404A9E366EF5}"/>
              </a:ext>
            </a:extLst>
          </p:cNvPr>
          <p:cNvSpPr/>
          <p:nvPr/>
        </p:nvSpPr>
        <p:spPr>
          <a:xfrm>
            <a:off x="0" y="4114800"/>
            <a:ext cx="14630400" cy="4114800"/>
          </a:xfrm>
          <a:prstGeom prst="rect">
            <a:avLst/>
          </a:prstGeom>
          <a:solidFill>
            <a:srgbClr val="00002E">
              <a:alpha val="75000"/>
            </a:srgbClr>
          </a:solidFill>
          <a:ln/>
        </p:spPr>
      </p:sp>
      <p:pic>
        <p:nvPicPr>
          <p:cNvPr id="4" name="Image 1" descr="preencoded.png">
            <a:extLst>
              <a:ext uri="{FF2B5EF4-FFF2-40B4-BE49-F238E27FC236}">
                <a16:creationId xmlns:a16="http://schemas.microsoft.com/office/drawing/2014/main" id="{EC2AC1BE-DB8D-9A2E-8114-E6CDBDA3A8FC}"/>
              </a:ext>
            </a:extLst>
          </p:cNvPr>
          <p:cNvPicPr>
            <a:picLocks noChangeAspect="1"/>
          </p:cNvPicPr>
          <p:nvPr/>
        </p:nvPicPr>
        <p:blipFill>
          <a:blip r:embed="rId4"/>
          <a:stretch>
            <a:fillRect/>
          </a:stretch>
        </p:blipFill>
        <p:spPr>
          <a:xfrm>
            <a:off x="0" y="0"/>
            <a:ext cx="14630400" cy="4114800"/>
          </a:xfrm>
          <a:prstGeom prst="rect">
            <a:avLst/>
          </a:prstGeom>
        </p:spPr>
      </p:pic>
      <p:sp>
        <p:nvSpPr>
          <p:cNvPr id="5" name="Text 1">
            <a:extLst>
              <a:ext uri="{FF2B5EF4-FFF2-40B4-BE49-F238E27FC236}">
                <a16:creationId xmlns:a16="http://schemas.microsoft.com/office/drawing/2014/main" id="{53844DEF-165B-ED57-56F0-DCD07D6BA0ED}"/>
              </a:ext>
            </a:extLst>
          </p:cNvPr>
          <p:cNvSpPr/>
          <p:nvPr/>
        </p:nvSpPr>
        <p:spPr>
          <a:xfrm>
            <a:off x="6319599" y="1251585"/>
            <a:ext cx="7477601" cy="3332798"/>
          </a:xfrm>
          <a:prstGeom prst="rect">
            <a:avLst/>
          </a:prstGeom>
          <a:noFill/>
          <a:ln/>
        </p:spPr>
        <p:txBody>
          <a:bodyPr wrap="square" rtlCol="0" anchor="t"/>
          <a:lstStyle/>
          <a:p>
            <a:pPr marL="0" indent="0">
              <a:lnSpc>
                <a:spcPts val="6561"/>
              </a:lnSpc>
              <a:buNone/>
            </a:pPr>
            <a:endParaRPr lang="en-US" sz="5249" dirty="0"/>
          </a:p>
        </p:txBody>
      </p:sp>
      <p:sp>
        <p:nvSpPr>
          <p:cNvPr id="6" name="Text 2">
            <a:extLst>
              <a:ext uri="{FF2B5EF4-FFF2-40B4-BE49-F238E27FC236}">
                <a16:creationId xmlns:a16="http://schemas.microsoft.com/office/drawing/2014/main" id="{3E25D325-E03B-6517-22B4-074543DF3E8E}"/>
              </a:ext>
            </a:extLst>
          </p:cNvPr>
          <p:cNvSpPr/>
          <p:nvPr/>
        </p:nvSpPr>
        <p:spPr>
          <a:xfrm>
            <a:off x="7315200" y="6807994"/>
            <a:ext cx="7477601" cy="1421606"/>
          </a:xfrm>
          <a:prstGeom prst="rect">
            <a:avLst/>
          </a:prstGeom>
          <a:noFill/>
          <a:ln/>
        </p:spPr>
        <p:txBody>
          <a:bodyPr wrap="square" rtlCol="0" anchor="t"/>
          <a:lstStyle/>
          <a:p>
            <a:pPr marL="0" indent="0">
              <a:lnSpc>
                <a:spcPts val="2799"/>
              </a:lnSpc>
              <a:buNone/>
            </a:pPr>
            <a:r>
              <a:rPr lang="en-US" sz="4800" b="1" dirty="0">
                <a:solidFill>
                  <a:schemeClr val="bg1"/>
                </a:solidFill>
              </a:rPr>
              <a:t>Presenter – Kaushik Dahale</a:t>
            </a:r>
          </a:p>
          <a:p>
            <a:pPr marL="0" indent="0">
              <a:lnSpc>
                <a:spcPts val="2799"/>
              </a:lnSpc>
              <a:buNone/>
            </a:pPr>
            <a:endParaRPr lang="en-US" sz="4800" b="1" dirty="0">
              <a:solidFill>
                <a:schemeClr val="bg1"/>
              </a:solidFill>
            </a:endParaRPr>
          </a:p>
          <a:p>
            <a:pPr marL="0" indent="0">
              <a:lnSpc>
                <a:spcPts val="2799"/>
              </a:lnSpc>
              <a:buNone/>
            </a:pPr>
            <a:r>
              <a:rPr lang="en-US" sz="4800" b="1" dirty="0">
                <a:solidFill>
                  <a:schemeClr val="bg1"/>
                </a:solidFill>
              </a:rPr>
              <a:t>Guide – Prof. </a:t>
            </a:r>
            <a:r>
              <a:rPr lang="en-US" sz="4800" b="1" dirty="0" err="1">
                <a:solidFill>
                  <a:schemeClr val="bg1"/>
                </a:solidFill>
              </a:rPr>
              <a:t>Rithik</a:t>
            </a:r>
            <a:r>
              <a:rPr lang="en-US" sz="4800" b="1" dirty="0">
                <a:solidFill>
                  <a:schemeClr val="bg1"/>
                </a:solidFill>
              </a:rPr>
              <a:t> Raj</a:t>
            </a:r>
          </a:p>
        </p:txBody>
      </p:sp>
      <p:sp>
        <p:nvSpPr>
          <p:cNvPr id="7" name="TextBox 6">
            <a:extLst>
              <a:ext uri="{FF2B5EF4-FFF2-40B4-BE49-F238E27FC236}">
                <a16:creationId xmlns:a16="http://schemas.microsoft.com/office/drawing/2014/main" id="{1775F35C-0153-6297-ED37-CFB0BCAE1004}"/>
              </a:ext>
            </a:extLst>
          </p:cNvPr>
          <p:cNvSpPr txBox="1"/>
          <p:nvPr/>
        </p:nvSpPr>
        <p:spPr>
          <a:xfrm>
            <a:off x="0" y="4565928"/>
            <a:ext cx="14630400" cy="830997"/>
          </a:xfrm>
          <a:prstGeom prst="rect">
            <a:avLst/>
          </a:prstGeom>
          <a:noFill/>
        </p:spPr>
        <p:txBody>
          <a:bodyPr wrap="square" rtlCol="0">
            <a:spAutoFit/>
          </a:bodyPr>
          <a:lstStyle/>
          <a:p>
            <a:r>
              <a:rPr lang="en-US" sz="4800" b="1" dirty="0">
                <a:solidFill>
                  <a:schemeClr val="bg1"/>
                </a:solidFill>
              </a:rPr>
              <a:t>                                  Audio Classifier</a:t>
            </a:r>
          </a:p>
        </p:txBody>
      </p:sp>
    </p:spTree>
    <p:extLst>
      <p:ext uri="{BB962C8B-B14F-4D97-AF65-F5344CB8AC3E}">
        <p14:creationId xmlns:p14="http://schemas.microsoft.com/office/powerpoint/2010/main" val="994653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251585"/>
            <a:ext cx="7477601" cy="3332798"/>
          </a:xfrm>
          <a:prstGeom prst="rect">
            <a:avLst/>
          </a:prstGeom>
          <a:noFill/>
          <a:ln/>
        </p:spPr>
        <p:txBody>
          <a:bodyPr wrap="square" rtlCol="0" anchor="t"/>
          <a:lstStyle/>
          <a:p>
            <a:pPr marL="0" indent="0">
              <a:lnSpc>
                <a:spcPts val="6561"/>
              </a:lnSpc>
              <a:buNone/>
            </a:pPr>
            <a:r>
              <a:rPr lang="en-US" sz="5249" b="1" dirty="0">
                <a:solidFill>
                  <a:srgbClr val="FFFFFF"/>
                </a:solidFill>
                <a:latin typeface="Nunito" pitchFamily="34" charset="0"/>
                <a:ea typeface="Nunito" pitchFamily="34" charset="-122"/>
                <a:cs typeface="Nunito" pitchFamily="34" charset="-120"/>
              </a:rPr>
              <a:t>Audio Classification: Identifying audios</a:t>
            </a:r>
            <a:endParaRPr lang="en-US" sz="5249" dirty="0"/>
          </a:p>
        </p:txBody>
      </p:sp>
      <p:sp>
        <p:nvSpPr>
          <p:cNvPr id="6" name="Text 2"/>
          <p:cNvSpPr/>
          <p:nvPr/>
        </p:nvSpPr>
        <p:spPr>
          <a:xfrm>
            <a:off x="6319598" y="4114800"/>
            <a:ext cx="7477601"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Audio classification is the process of identifying and categorizing different types of sounds from audio data. This involves using Deep learning techniques to recognize specific sounds such as dog barking, street noise, drilling, and gunshot </a:t>
            </a:r>
            <a:r>
              <a:rPr lang="en-US" sz="1750" dirty="0" err="1">
                <a:solidFill>
                  <a:srgbClr val="FFFFFF"/>
                </a:solidFill>
                <a:latin typeface="PT Sans" pitchFamily="34" charset="0"/>
                <a:ea typeface="PT Sans" pitchFamily="34" charset="-122"/>
                <a:cs typeface="PT Sans" pitchFamily="34" charset="-120"/>
              </a:rPr>
              <a:t>sounds,etc</a:t>
            </a:r>
            <a:r>
              <a:rPr lang="en-US" sz="1750" dirty="0">
                <a:solidFill>
                  <a:srgbClr val="FFFFFF"/>
                </a:solidFill>
                <a:latin typeface="PT Sans" pitchFamily="34" charset="0"/>
                <a:ea typeface="PT Sans" pitchFamily="34" charset="-122"/>
                <a:cs typeface="PT Sans" pitchFamily="34" charset="-120"/>
              </a:rPr>
              <a: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1290638"/>
            <a:ext cx="9933503" cy="1388745"/>
          </a:xfrm>
          <a:prstGeom prst="rect">
            <a:avLst/>
          </a:prstGeom>
          <a:noFill/>
          <a:ln/>
        </p:spPr>
        <p:txBody>
          <a:bodyPr wrap="squar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Importance of identifying different sounds</a:t>
            </a:r>
            <a:endParaRPr lang="en-US" sz="4374" dirty="0"/>
          </a:p>
        </p:txBody>
      </p:sp>
      <p:sp>
        <p:nvSpPr>
          <p:cNvPr id="5" name="Shape 2"/>
          <p:cNvSpPr/>
          <p:nvPr/>
        </p:nvSpPr>
        <p:spPr>
          <a:xfrm>
            <a:off x="2348389" y="3297317"/>
            <a:ext cx="499943" cy="499943"/>
          </a:xfrm>
          <a:prstGeom prst="roundRect">
            <a:avLst>
              <a:gd name="adj" fmla="val 80001"/>
            </a:avLst>
          </a:prstGeom>
          <a:solidFill>
            <a:srgbClr val="00002E"/>
          </a:solidFill>
          <a:ln w="22860">
            <a:solidFill>
              <a:srgbClr val="F2B42D"/>
            </a:solidFill>
            <a:prstDash val="solid"/>
          </a:ln>
        </p:spPr>
      </p:sp>
      <p:sp>
        <p:nvSpPr>
          <p:cNvPr id="6" name="Text 3"/>
          <p:cNvSpPr/>
          <p:nvPr/>
        </p:nvSpPr>
        <p:spPr>
          <a:xfrm>
            <a:off x="2498288" y="3338989"/>
            <a:ext cx="200025" cy="416481"/>
          </a:xfrm>
          <a:prstGeom prst="rect">
            <a:avLst/>
          </a:prstGeom>
          <a:noFill/>
          <a:ln/>
        </p:spPr>
        <p:txBody>
          <a:bodyPr wrap="none" rtlCol="0" anchor="t"/>
          <a:lstStyle/>
          <a:p>
            <a:pPr marL="0" indent="0" algn="ctr">
              <a:lnSpc>
                <a:spcPts val="3281"/>
              </a:lnSpc>
              <a:buNone/>
            </a:pPr>
            <a:r>
              <a:rPr lang="en-US" sz="2624" b="1" dirty="0">
                <a:solidFill>
                  <a:srgbClr val="F2B42D"/>
                </a:solidFill>
                <a:latin typeface="Nunito" pitchFamily="34" charset="0"/>
                <a:ea typeface="Nunito" pitchFamily="34" charset="-122"/>
                <a:cs typeface="Nunito" pitchFamily="34" charset="-120"/>
              </a:rPr>
              <a:t>1</a:t>
            </a:r>
            <a:endParaRPr lang="en-US" sz="2624" dirty="0"/>
          </a:p>
        </p:txBody>
      </p:sp>
      <p:sp>
        <p:nvSpPr>
          <p:cNvPr id="7" name="Text 4"/>
          <p:cNvSpPr/>
          <p:nvPr/>
        </p:nvSpPr>
        <p:spPr>
          <a:xfrm>
            <a:off x="3070503" y="3373636"/>
            <a:ext cx="2458641" cy="347186"/>
          </a:xfrm>
          <a:prstGeom prst="rect">
            <a:avLst/>
          </a:prstGeom>
          <a:noFill/>
          <a:ln/>
        </p:spPr>
        <p:txBody>
          <a:bodyPr wrap="none" rtlCol="0" anchor="t"/>
          <a:lstStyle/>
          <a:p>
            <a:pPr marL="0" indent="0">
              <a:lnSpc>
                <a:spcPts val="2734"/>
              </a:lnSpc>
              <a:buNone/>
            </a:pPr>
            <a:r>
              <a:rPr lang="en-US" sz="2187" b="1" dirty="0">
                <a:solidFill>
                  <a:srgbClr val="F2B42D"/>
                </a:solidFill>
                <a:latin typeface="Nunito" pitchFamily="34" charset="0"/>
                <a:ea typeface="Nunito" pitchFamily="34" charset="-122"/>
                <a:cs typeface="Nunito" pitchFamily="34" charset="-120"/>
              </a:rPr>
              <a:t>Safety and Security</a:t>
            </a:r>
            <a:endParaRPr lang="en-US" sz="2187" dirty="0"/>
          </a:p>
        </p:txBody>
      </p:sp>
      <p:sp>
        <p:nvSpPr>
          <p:cNvPr id="8" name="Text 5"/>
          <p:cNvSpPr/>
          <p:nvPr/>
        </p:nvSpPr>
        <p:spPr>
          <a:xfrm>
            <a:off x="3070503" y="3854053"/>
            <a:ext cx="4133612"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Identifying gunshot and emergency sounds is crucial for public safety and security systems.</a:t>
            </a:r>
            <a:endParaRPr lang="en-US" sz="1750" dirty="0"/>
          </a:p>
        </p:txBody>
      </p:sp>
      <p:sp>
        <p:nvSpPr>
          <p:cNvPr id="9" name="Shape 6"/>
          <p:cNvSpPr/>
          <p:nvPr/>
        </p:nvSpPr>
        <p:spPr>
          <a:xfrm>
            <a:off x="7426285" y="3297317"/>
            <a:ext cx="499943" cy="499943"/>
          </a:xfrm>
          <a:prstGeom prst="roundRect">
            <a:avLst>
              <a:gd name="adj" fmla="val 80001"/>
            </a:avLst>
          </a:prstGeom>
          <a:solidFill>
            <a:srgbClr val="00002E"/>
          </a:solidFill>
          <a:ln w="22860">
            <a:solidFill>
              <a:srgbClr val="D7425E"/>
            </a:solidFill>
            <a:prstDash val="solid"/>
          </a:ln>
        </p:spPr>
      </p:sp>
      <p:sp>
        <p:nvSpPr>
          <p:cNvPr id="10" name="Text 7"/>
          <p:cNvSpPr/>
          <p:nvPr/>
        </p:nvSpPr>
        <p:spPr>
          <a:xfrm>
            <a:off x="7576185" y="3338989"/>
            <a:ext cx="200025" cy="416481"/>
          </a:xfrm>
          <a:prstGeom prst="rect">
            <a:avLst/>
          </a:prstGeom>
          <a:noFill/>
          <a:ln/>
        </p:spPr>
        <p:txBody>
          <a:bodyPr wrap="none" rtlCol="0" anchor="t"/>
          <a:lstStyle/>
          <a:p>
            <a:pPr marL="0" indent="0" algn="ctr">
              <a:lnSpc>
                <a:spcPts val="3281"/>
              </a:lnSpc>
              <a:buNone/>
            </a:pPr>
            <a:r>
              <a:rPr lang="en-US" sz="2624" b="1" dirty="0">
                <a:solidFill>
                  <a:srgbClr val="D7425E"/>
                </a:solidFill>
                <a:latin typeface="Nunito" pitchFamily="34" charset="0"/>
                <a:ea typeface="Nunito" pitchFamily="34" charset="-122"/>
                <a:cs typeface="Nunito" pitchFamily="34" charset="-120"/>
              </a:rPr>
              <a:t>2</a:t>
            </a:r>
            <a:endParaRPr lang="en-US" sz="2624" dirty="0"/>
          </a:p>
        </p:txBody>
      </p:sp>
      <p:sp>
        <p:nvSpPr>
          <p:cNvPr id="11" name="Text 8"/>
          <p:cNvSpPr/>
          <p:nvPr/>
        </p:nvSpPr>
        <p:spPr>
          <a:xfrm>
            <a:off x="8148399" y="3373636"/>
            <a:ext cx="2221944" cy="347186"/>
          </a:xfrm>
          <a:prstGeom prst="rect">
            <a:avLst/>
          </a:prstGeom>
          <a:noFill/>
          <a:ln/>
        </p:spPr>
        <p:txBody>
          <a:bodyPr wrap="none" rtlCol="0" anchor="t"/>
          <a:lstStyle/>
          <a:p>
            <a:pPr marL="0" indent="0">
              <a:lnSpc>
                <a:spcPts val="2734"/>
              </a:lnSpc>
              <a:buNone/>
            </a:pPr>
            <a:r>
              <a:rPr lang="en-US" sz="2187" b="1" dirty="0">
                <a:solidFill>
                  <a:srgbClr val="D7425E"/>
                </a:solidFill>
                <a:latin typeface="Nunito" pitchFamily="34" charset="0"/>
                <a:ea typeface="Nunito" pitchFamily="34" charset="-122"/>
                <a:cs typeface="Nunito" pitchFamily="34" charset="-120"/>
              </a:rPr>
              <a:t>Urban Planning</a:t>
            </a:r>
            <a:endParaRPr lang="en-US" sz="2187" dirty="0"/>
          </a:p>
        </p:txBody>
      </p:sp>
      <p:sp>
        <p:nvSpPr>
          <p:cNvPr id="12" name="Text 9"/>
          <p:cNvSpPr/>
          <p:nvPr/>
        </p:nvSpPr>
        <p:spPr>
          <a:xfrm>
            <a:off x="8148399" y="3854053"/>
            <a:ext cx="4133612" cy="71080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Understanding street noise helps planners mitigate noise pollution in urban areas.</a:t>
            </a:r>
            <a:endParaRPr lang="en-US" sz="1750" dirty="0"/>
          </a:p>
        </p:txBody>
      </p:sp>
      <p:sp>
        <p:nvSpPr>
          <p:cNvPr id="13" name="Shape 10"/>
          <p:cNvSpPr/>
          <p:nvPr/>
        </p:nvSpPr>
        <p:spPr>
          <a:xfrm>
            <a:off x="2348389" y="5316022"/>
            <a:ext cx="499943" cy="499943"/>
          </a:xfrm>
          <a:prstGeom prst="roundRect">
            <a:avLst>
              <a:gd name="adj" fmla="val 80001"/>
            </a:avLst>
          </a:prstGeom>
          <a:solidFill>
            <a:srgbClr val="00002E"/>
          </a:solidFill>
          <a:ln w="22860">
            <a:solidFill>
              <a:srgbClr val="DD785E"/>
            </a:solidFill>
            <a:prstDash val="solid"/>
          </a:ln>
        </p:spPr>
      </p:sp>
      <p:sp>
        <p:nvSpPr>
          <p:cNvPr id="14" name="Text 11"/>
          <p:cNvSpPr/>
          <p:nvPr/>
        </p:nvSpPr>
        <p:spPr>
          <a:xfrm>
            <a:off x="2498288" y="5357693"/>
            <a:ext cx="200025" cy="416481"/>
          </a:xfrm>
          <a:prstGeom prst="rect">
            <a:avLst/>
          </a:prstGeom>
          <a:noFill/>
          <a:ln/>
        </p:spPr>
        <p:txBody>
          <a:bodyPr wrap="none" rtlCol="0" anchor="t"/>
          <a:lstStyle/>
          <a:p>
            <a:pPr marL="0" indent="0" algn="ctr">
              <a:lnSpc>
                <a:spcPts val="3281"/>
              </a:lnSpc>
              <a:buNone/>
            </a:pPr>
            <a:r>
              <a:rPr lang="en-US" sz="2624" b="1" dirty="0">
                <a:solidFill>
                  <a:srgbClr val="DD785E"/>
                </a:solidFill>
                <a:latin typeface="Nunito" pitchFamily="34" charset="0"/>
                <a:ea typeface="Nunito" pitchFamily="34" charset="-122"/>
                <a:cs typeface="Nunito" pitchFamily="34" charset="-120"/>
              </a:rPr>
              <a:t>3</a:t>
            </a:r>
            <a:endParaRPr lang="en-US" sz="2624" dirty="0"/>
          </a:p>
        </p:txBody>
      </p:sp>
      <p:sp>
        <p:nvSpPr>
          <p:cNvPr id="15" name="Text 12"/>
          <p:cNvSpPr/>
          <p:nvPr/>
        </p:nvSpPr>
        <p:spPr>
          <a:xfrm>
            <a:off x="3070503" y="5392341"/>
            <a:ext cx="2221944" cy="347186"/>
          </a:xfrm>
          <a:prstGeom prst="rect">
            <a:avLst/>
          </a:prstGeom>
          <a:noFill/>
          <a:ln/>
        </p:spPr>
        <p:txBody>
          <a:bodyPr wrap="none" rtlCol="0" anchor="t"/>
          <a:lstStyle/>
          <a:p>
            <a:pPr marL="0" indent="0">
              <a:lnSpc>
                <a:spcPts val="2734"/>
              </a:lnSpc>
              <a:buNone/>
            </a:pPr>
            <a:r>
              <a:rPr lang="en-US" sz="2187" b="1" dirty="0">
                <a:solidFill>
                  <a:srgbClr val="DD785E"/>
                </a:solidFill>
                <a:latin typeface="Nunito" pitchFamily="34" charset="0"/>
                <a:ea typeface="Nunito" pitchFamily="34" charset="-122"/>
                <a:cs typeface="Nunito" pitchFamily="34" charset="-120"/>
              </a:rPr>
              <a:t>Pet Behavior</a:t>
            </a:r>
            <a:endParaRPr lang="en-US" sz="2187" dirty="0"/>
          </a:p>
        </p:txBody>
      </p:sp>
      <p:sp>
        <p:nvSpPr>
          <p:cNvPr id="16" name="Text 13"/>
          <p:cNvSpPr/>
          <p:nvPr/>
        </p:nvSpPr>
        <p:spPr>
          <a:xfrm>
            <a:off x="3070503" y="5872758"/>
            <a:ext cx="4133612"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Recognizing dog barking patterns can aid in understanding animal behavior and welfare.</a:t>
            </a:r>
            <a:endParaRPr lang="en-US" sz="1750" dirty="0"/>
          </a:p>
        </p:txBody>
      </p:sp>
      <p:sp>
        <p:nvSpPr>
          <p:cNvPr id="17" name="Shape 14"/>
          <p:cNvSpPr/>
          <p:nvPr/>
        </p:nvSpPr>
        <p:spPr>
          <a:xfrm>
            <a:off x="7426285" y="5316022"/>
            <a:ext cx="499943" cy="499943"/>
          </a:xfrm>
          <a:prstGeom prst="roundRect">
            <a:avLst>
              <a:gd name="adj" fmla="val 80001"/>
            </a:avLst>
          </a:prstGeom>
          <a:solidFill>
            <a:srgbClr val="00002E"/>
          </a:solidFill>
          <a:ln w="22860">
            <a:solidFill>
              <a:srgbClr val="48A8E2"/>
            </a:solidFill>
            <a:prstDash val="solid"/>
          </a:ln>
        </p:spPr>
      </p:sp>
      <p:sp>
        <p:nvSpPr>
          <p:cNvPr id="18" name="Text 15"/>
          <p:cNvSpPr/>
          <p:nvPr/>
        </p:nvSpPr>
        <p:spPr>
          <a:xfrm>
            <a:off x="7576185" y="5357693"/>
            <a:ext cx="200025" cy="416481"/>
          </a:xfrm>
          <a:prstGeom prst="rect">
            <a:avLst/>
          </a:prstGeom>
          <a:noFill/>
          <a:ln/>
        </p:spPr>
        <p:txBody>
          <a:bodyPr wrap="none" rtlCol="0" anchor="t"/>
          <a:lstStyle/>
          <a:p>
            <a:pPr marL="0" indent="0" algn="ctr">
              <a:lnSpc>
                <a:spcPts val="3281"/>
              </a:lnSpc>
              <a:buNone/>
            </a:pPr>
            <a:r>
              <a:rPr lang="en-US" sz="2624" b="1" dirty="0">
                <a:solidFill>
                  <a:srgbClr val="48A8E2"/>
                </a:solidFill>
                <a:latin typeface="Nunito" pitchFamily="34" charset="0"/>
                <a:ea typeface="Nunito" pitchFamily="34" charset="-122"/>
                <a:cs typeface="Nunito" pitchFamily="34" charset="-120"/>
              </a:rPr>
              <a:t>4</a:t>
            </a:r>
            <a:endParaRPr lang="en-US" sz="2624" dirty="0"/>
          </a:p>
        </p:txBody>
      </p:sp>
      <p:sp>
        <p:nvSpPr>
          <p:cNvPr id="19" name="Text 16"/>
          <p:cNvSpPr/>
          <p:nvPr/>
        </p:nvSpPr>
        <p:spPr>
          <a:xfrm>
            <a:off x="8148399" y="5392341"/>
            <a:ext cx="2645212" cy="347186"/>
          </a:xfrm>
          <a:prstGeom prst="rect">
            <a:avLst/>
          </a:prstGeom>
          <a:noFill/>
          <a:ln/>
        </p:spPr>
        <p:txBody>
          <a:bodyPr wrap="none" rtlCol="0" anchor="t"/>
          <a:lstStyle/>
          <a:p>
            <a:pPr marL="0" indent="0">
              <a:lnSpc>
                <a:spcPts val="2734"/>
              </a:lnSpc>
              <a:buNone/>
            </a:pPr>
            <a:r>
              <a:rPr lang="en-US" sz="2187" b="1" dirty="0">
                <a:solidFill>
                  <a:srgbClr val="48A8E2"/>
                </a:solidFill>
                <a:latin typeface="Nunito" pitchFamily="34" charset="0"/>
                <a:ea typeface="Nunito" pitchFamily="34" charset="-122"/>
                <a:cs typeface="Nunito" pitchFamily="34" charset="-120"/>
              </a:rPr>
              <a:t>Industrial Monitoring</a:t>
            </a:r>
            <a:endParaRPr lang="en-US" sz="2187" dirty="0"/>
          </a:p>
        </p:txBody>
      </p:sp>
      <p:sp>
        <p:nvSpPr>
          <p:cNvPr id="20" name="Text 17"/>
          <p:cNvSpPr/>
          <p:nvPr/>
        </p:nvSpPr>
        <p:spPr>
          <a:xfrm>
            <a:off x="8148399" y="5872758"/>
            <a:ext cx="4133612" cy="71080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Detecting drilling sounds is important for industrial equipment and safety measures.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2E">
              <a:alpha val="80000"/>
            </a:srgbClr>
          </a:solidFill>
          <a:ln/>
        </p:spPr>
      </p:sp>
      <p:sp>
        <p:nvSpPr>
          <p:cNvPr id="6" name="Text 2"/>
          <p:cNvSpPr/>
          <p:nvPr/>
        </p:nvSpPr>
        <p:spPr>
          <a:xfrm>
            <a:off x="2348389" y="2227183"/>
            <a:ext cx="7448907"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Overview of the dataset :-</a:t>
            </a:r>
            <a:endParaRPr lang="en-US" sz="4374" dirty="0"/>
          </a:p>
        </p:txBody>
      </p:sp>
      <p:sp>
        <p:nvSpPr>
          <p:cNvPr id="7" name="Shape 3"/>
          <p:cNvSpPr/>
          <p:nvPr/>
        </p:nvSpPr>
        <p:spPr>
          <a:xfrm>
            <a:off x="2348389" y="3254812"/>
            <a:ext cx="3163014" cy="2747486"/>
          </a:xfrm>
          <a:prstGeom prst="roundRect">
            <a:avLst>
              <a:gd name="adj" fmla="val 14557"/>
            </a:avLst>
          </a:prstGeom>
          <a:solidFill>
            <a:srgbClr val="00002E"/>
          </a:solidFill>
          <a:ln w="22860">
            <a:solidFill>
              <a:srgbClr val="F2B42D"/>
            </a:solidFill>
            <a:prstDash val="solid"/>
          </a:ln>
        </p:spPr>
      </p:sp>
      <p:sp>
        <p:nvSpPr>
          <p:cNvPr id="8" name="Text 4"/>
          <p:cNvSpPr/>
          <p:nvPr/>
        </p:nvSpPr>
        <p:spPr>
          <a:xfrm>
            <a:off x="2593419" y="3499842"/>
            <a:ext cx="2221944" cy="347186"/>
          </a:xfrm>
          <a:prstGeom prst="rect">
            <a:avLst/>
          </a:prstGeom>
          <a:noFill/>
          <a:ln/>
        </p:spPr>
        <p:txBody>
          <a:bodyPr wrap="none" rtlCol="0" anchor="t"/>
          <a:lstStyle/>
          <a:p>
            <a:pPr marL="0" indent="0">
              <a:lnSpc>
                <a:spcPts val="2734"/>
              </a:lnSpc>
              <a:buNone/>
            </a:pPr>
            <a:r>
              <a:rPr lang="en-US" sz="2187" b="1" dirty="0">
                <a:solidFill>
                  <a:srgbClr val="F2B42D"/>
                </a:solidFill>
                <a:latin typeface="Nunito" pitchFamily="34" charset="0"/>
                <a:ea typeface="Nunito" pitchFamily="34" charset="-122"/>
                <a:cs typeface="Nunito" pitchFamily="34" charset="-120"/>
              </a:rPr>
              <a:t>Audio Sources</a:t>
            </a:r>
            <a:endParaRPr lang="en-US" sz="2187" dirty="0"/>
          </a:p>
        </p:txBody>
      </p:sp>
      <p:sp>
        <p:nvSpPr>
          <p:cNvPr id="9" name="Text 5"/>
          <p:cNvSpPr/>
          <p:nvPr/>
        </p:nvSpPr>
        <p:spPr>
          <a:xfrm>
            <a:off x="2593419" y="3980259"/>
            <a:ext cx="2672953"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The dataset includes audio recordings from various urban, industrial, and natural environments.</a:t>
            </a:r>
            <a:endParaRPr lang="en-US" sz="1750" dirty="0"/>
          </a:p>
        </p:txBody>
      </p:sp>
      <p:sp>
        <p:nvSpPr>
          <p:cNvPr id="10" name="Shape 6"/>
          <p:cNvSpPr/>
          <p:nvPr/>
        </p:nvSpPr>
        <p:spPr>
          <a:xfrm>
            <a:off x="5733574" y="3254812"/>
            <a:ext cx="3163014" cy="2747486"/>
          </a:xfrm>
          <a:prstGeom prst="roundRect">
            <a:avLst>
              <a:gd name="adj" fmla="val 14557"/>
            </a:avLst>
          </a:prstGeom>
          <a:solidFill>
            <a:srgbClr val="00002E"/>
          </a:solidFill>
          <a:ln w="22860">
            <a:solidFill>
              <a:srgbClr val="D7425E"/>
            </a:solidFill>
            <a:prstDash val="solid"/>
          </a:ln>
        </p:spPr>
      </p:sp>
      <p:sp>
        <p:nvSpPr>
          <p:cNvPr id="11" name="Text 7"/>
          <p:cNvSpPr/>
          <p:nvPr/>
        </p:nvSpPr>
        <p:spPr>
          <a:xfrm>
            <a:off x="5978604" y="3499842"/>
            <a:ext cx="2384822" cy="347186"/>
          </a:xfrm>
          <a:prstGeom prst="rect">
            <a:avLst/>
          </a:prstGeom>
          <a:noFill/>
          <a:ln/>
        </p:spPr>
        <p:txBody>
          <a:bodyPr wrap="none" rtlCol="0" anchor="t"/>
          <a:lstStyle/>
          <a:p>
            <a:pPr marL="0" indent="0">
              <a:lnSpc>
                <a:spcPts val="2734"/>
              </a:lnSpc>
              <a:buNone/>
            </a:pPr>
            <a:r>
              <a:rPr lang="en-US" sz="2187" b="1" dirty="0">
                <a:solidFill>
                  <a:srgbClr val="D7425E"/>
                </a:solidFill>
                <a:latin typeface="Nunito" pitchFamily="34" charset="0"/>
                <a:ea typeface="Nunito" pitchFamily="34" charset="-122"/>
                <a:cs typeface="Nunito" pitchFamily="34" charset="-120"/>
              </a:rPr>
              <a:t>Annotation Details</a:t>
            </a:r>
            <a:endParaRPr lang="en-US" sz="2187" dirty="0"/>
          </a:p>
        </p:txBody>
      </p:sp>
      <p:sp>
        <p:nvSpPr>
          <p:cNvPr id="12" name="Text 8"/>
          <p:cNvSpPr/>
          <p:nvPr/>
        </p:nvSpPr>
        <p:spPr>
          <a:xfrm>
            <a:off x="5978604" y="3980259"/>
            <a:ext cx="2672953"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Each audio file is annotated with the specific sound type, providing labeled training data.</a:t>
            </a:r>
            <a:endParaRPr lang="en-US" sz="1750" dirty="0"/>
          </a:p>
        </p:txBody>
      </p:sp>
      <p:sp>
        <p:nvSpPr>
          <p:cNvPr id="13" name="Shape 9"/>
          <p:cNvSpPr/>
          <p:nvPr/>
        </p:nvSpPr>
        <p:spPr>
          <a:xfrm>
            <a:off x="9118759" y="3254812"/>
            <a:ext cx="3163014" cy="2747486"/>
          </a:xfrm>
          <a:prstGeom prst="roundRect">
            <a:avLst>
              <a:gd name="adj" fmla="val 14557"/>
            </a:avLst>
          </a:prstGeom>
          <a:solidFill>
            <a:srgbClr val="00002E"/>
          </a:solidFill>
          <a:ln w="22860">
            <a:solidFill>
              <a:srgbClr val="DD785E"/>
            </a:solidFill>
            <a:prstDash val="solid"/>
          </a:ln>
        </p:spPr>
      </p:sp>
      <p:sp>
        <p:nvSpPr>
          <p:cNvPr id="14" name="Text 10"/>
          <p:cNvSpPr/>
          <p:nvPr/>
        </p:nvSpPr>
        <p:spPr>
          <a:xfrm>
            <a:off x="9363789" y="3499842"/>
            <a:ext cx="2221944" cy="347186"/>
          </a:xfrm>
          <a:prstGeom prst="rect">
            <a:avLst/>
          </a:prstGeom>
          <a:noFill/>
          <a:ln/>
        </p:spPr>
        <p:txBody>
          <a:bodyPr wrap="none" rtlCol="0" anchor="t"/>
          <a:lstStyle/>
          <a:p>
            <a:pPr marL="0" indent="0">
              <a:lnSpc>
                <a:spcPts val="2734"/>
              </a:lnSpc>
              <a:buNone/>
            </a:pPr>
            <a:r>
              <a:rPr lang="en-US" sz="2187" b="1" dirty="0">
                <a:solidFill>
                  <a:srgbClr val="DD785E"/>
                </a:solidFill>
                <a:latin typeface="Nunito" pitchFamily="34" charset="0"/>
                <a:ea typeface="Nunito" pitchFamily="34" charset="-122"/>
                <a:cs typeface="Nunito" pitchFamily="34" charset="-120"/>
              </a:rPr>
              <a:t>Data Size</a:t>
            </a:r>
            <a:endParaRPr lang="en-US" sz="2187" dirty="0"/>
          </a:p>
        </p:txBody>
      </p:sp>
      <p:sp>
        <p:nvSpPr>
          <p:cNvPr id="15" name="Text 11"/>
          <p:cNvSpPr/>
          <p:nvPr/>
        </p:nvSpPr>
        <p:spPr>
          <a:xfrm>
            <a:off x="9363789" y="3980259"/>
            <a:ext cx="2672953"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The dataset comprises a large collection of audio samples, providing</a:t>
            </a:r>
          </a:p>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diverse training and testing examples, (8732,8)</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2348389" y="769739"/>
            <a:ext cx="8495824"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Questions asked in the project.</a:t>
            </a:r>
            <a:endParaRPr lang="en-US" sz="4374" dirty="0"/>
          </a:p>
        </p:txBody>
      </p:sp>
      <p:sp>
        <p:nvSpPr>
          <p:cNvPr id="5" name="Text 2"/>
          <p:cNvSpPr/>
          <p:nvPr/>
        </p:nvSpPr>
        <p:spPr>
          <a:xfrm>
            <a:off x="2348389" y="2019538"/>
            <a:ext cx="2646878" cy="347186"/>
          </a:xfrm>
          <a:prstGeom prst="rect">
            <a:avLst/>
          </a:prstGeom>
          <a:noFill/>
          <a:ln/>
        </p:spPr>
        <p:txBody>
          <a:bodyPr wrap="none" rtlCol="0" anchor="t"/>
          <a:lstStyle/>
          <a:p>
            <a:pPr marL="0" indent="0">
              <a:lnSpc>
                <a:spcPts val="2734"/>
              </a:lnSpc>
              <a:buNone/>
            </a:pPr>
            <a:r>
              <a:rPr lang="en-US" sz="2187" b="1" dirty="0">
                <a:solidFill>
                  <a:srgbClr val="FFFFFF"/>
                </a:solidFill>
                <a:latin typeface="Nunito" pitchFamily="34" charset="0"/>
                <a:ea typeface="Nunito" pitchFamily="34" charset="-122"/>
                <a:cs typeface="Nunito" pitchFamily="34" charset="-120"/>
              </a:rPr>
              <a:t>Which </a:t>
            </a:r>
            <a:r>
              <a:rPr lang="en-US" sz="2187" b="1" dirty="0" err="1">
                <a:solidFill>
                  <a:srgbClr val="FFFFFF"/>
                </a:solidFill>
                <a:latin typeface="Nunito" pitchFamily="34" charset="0"/>
                <a:ea typeface="Nunito" pitchFamily="34" charset="-122"/>
                <a:cs typeface="Nunito" pitchFamily="34" charset="-120"/>
              </a:rPr>
              <a:t>class_Id</a:t>
            </a:r>
            <a:r>
              <a:rPr lang="en-US" sz="2187" b="1" dirty="0">
                <a:solidFill>
                  <a:srgbClr val="FFFFFF"/>
                </a:solidFill>
                <a:latin typeface="Nunito" pitchFamily="34" charset="0"/>
                <a:ea typeface="Nunito" pitchFamily="34" charset="-122"/>
                <a:cs typeface="Nunito" pitchFamily="34" charset="-120"/>
              </a:rPr>
              <a:t> has less </a:t>
            </a:r>
          </a:p>
          <a:p>
            <a:pPr marL="0" indent="0">
              <a:lnSpc>
                <a:spcPts val="2734"/>
              </a:lnSpc>
              <a:buNone/>
            </a:pPr>
            <a:r>
              <a:rPr lang="en-US" sz="2187" b="1" dirty="0">
                <a:solidFill>
                  <a:srgbClr val="FFFFFF"/>
                </a:solidFill>
                <a:latin typeface="Nunito" pitchFamily="34" charset="0"/>
                <a:ea typeface="Nunito" pitchFamily="34" charset="-122"/>
                <a:cs typeface="Nunito" pitchFamily="34" charset="-120"/>
              </a:rPr>
              <a:t>count?</a:t>
            </a:r>
            <a:endParaRPr lang="en-US" sz="2187" dirty="0"/>
          </a:p>
        </p:txBody>
      </p:sp>
      <p:sp>
        <p:nvSpPr>
          <p:cNvPr id="6" name="Text 3"/>
          <p:cNvSpPr/>
          <p:nvPr/>
        </p:nvSpPr>
        <p:spPr>
          <a:xfrm>
            <a:off x="2348389" y="2588895"/>
            <a:ext cx="2949416" cy="1421606"/>
          </a:xfrm>
          <a:prstGeom prst="rect">
            <a:avLst/>
          </a:prstGeom>
          <a:noFill/>
          <a:ln/>
        </p:spPr>
        <p:txBody>
          <a:bodyPr wrap="square" rtlCol="0" anchor="t"/>
          <a:lstStyle/>
          <a:p>
            <a:pPr algn="l"/>
            <a:endParaRPr lang="en-US" sz="1750" dirty="0">
              <a:solidFill>
                <a:srgbClr val="FFFFFF"/>
              </a:solidFill>
              <a:latin typeface="PT Sans" pitchFamily="34" charset="0"/>
            </a:endParaRPr>
          </a:p>
          <a:p>
            <a:pPr algn="l"/>
            <a:endParaRPr lang="en-US" sz="1750" dirty="0">
              <a:solidFill>
                <a:srgbClr val="FFFFFF"/>
              </a:solidFill>
              <a:latin typeface="PT Sans" pitchFamily="34" charset="0"/>
            </a:endParaRPr>
          </a:p>
          <a:p>
            <a:pPr algn="l"/>
            <a:r>
              <a:rPr lang="en-US" sz="1750" dirty="0">
                <a:solidFill>
                  <a:srgbClr val="FFFFFF"/>
                </a:solidFill>
                <a:latin typeface="PT Sans" pitchFamily="34" charset="0"/>
              </a:rPr>
              <a:t>Class 1 (</a:t>
            </a:r>
            <a:r>
              <a:rPr lang="en-US" sz="1750" dirty="0" err="1">
                <a:solidFill>
                  <a:srgbClr val="FFFFFF"/>
                </a:solidFill>
                <a:latin typeface="PT Sans" pitchFamily="34" charset="0"/>
              </a:rPr>
              <a:t>car_horn</a:t>
            </a:r>
            <a:r>
              <a:rPr lang="en-US" sz="1750" dirty="0">
                <a:solidFill>
                  <a:srgbClr val="FFFFFF"/>
                </a:solidFill>
                <a:latin typeface="PT Sans" pitchFamily="34" charset="0"/>
              </a:rPr>
              <a:t>)and class 6(</a:t>
            </a:r>
            <a:r>
              <a:rPr lang="en-US" sz="1750" dirty="0" err="1">
                <a:solidFill>
                  <a:srgbClr val="FFFFFF"/>
                </a:solidFill>
                <a:latin typeface="PT Sans" pitchFamily="34" charset="0"/>
              </a:rPr>
              <a:t>gun_shot</a:t>
            </a:r>
            <a:r>
              <a:rPr lang="en-US" sz="1750" dirty="0">
                <a:solidFill>
                  <a:srgbClr val="FFFFFF"/>
                </a:solidFill>
                <a:latin typeface="PT Sans" pitchFamily="34" charset="0"/>
              </a:rPr>
              <a:t>) has less number of counts.</a:t>
            </a:r>
          </a:p>
        </p:txBody>
      </p:sp>
      <p:pic>
        <p:nvPicPr>
          <p:cNvPr id="7" name="Image 1"/>
          <p:cNvPicPr>
            <a:picLocks noChangeAspect="1"/>
          </p:cNvPicPr>
          <p:nvPr/>
        </p:nvPicPr>
        <p:blipFill>
          <a:blip r:embed="rId4"/>
          <a:srcRect/>
          <a:stretch/>
        </p:blipFill>
        <p:spPr>
          <a:xfrm>
            <a:off x="2348389" y="4362284"/>
            <a:ext cx="2949416" cy="2745673"/>
          </a:xfrm>
          <a:prstGeom prst="rect">
            <a:avLst/>
          </a:prstGeom>
        </p:spPr>
      </p:pic>
      <p:sp>
        <p:nvSpPr>
          <p:cNvPr id="8" name="Text 4"/>
          <p:cNvSpPr/>
          <p:nvPr/>
        </p:nvSpPr>
        <p:spPr>
          <a:xfrm>
            <a:off x="5847398" y="2019538"/>
            <a:ext cx="2949416" cy="694373"/>
          </a:xfrm>
          <a:prstGeom prst="rect">
            <a:avLst/>
          </a:prstGeom>
          <a:noFill/>
          <a:ln/>
        </p:spPr>
        <p:txBody>
          <a:bodyPr wrap="square" rtlCol="0" anchor="t"/>
          <a:lstStyle/>
          <a:p>
            <a:pPr marL="0" indent="0">
              <a:lnSpc>
                <a:spcPts val="2734"/>
              </a:lnSpc>
              <a:buNone/>
            </a:pPr>
            <a:r>
              <a:rPr lang="en-US" sz="2187" b="1" dirty="0">
                <a:solidFill>
                  <a:srgbClr val="FFFFFF"/>
                </a:solidFill>
                <a:latin typeface="Nunito" pitchFamily="34" charset="0"/>
                <a:ea typeface="Nunito" pitchFamily="34" charset="-122"/>
                <a:cs typeface="Nunito" pitchFamily="34" charset="-120"/>
              </a:rPr>
              <a:t>Which classes has less percentage?</a:t>
            </a:r>
            <a:endParaRPr lang="en-US" sz="2187" dirty="0"/>
          </a:p>
        </p:txBody>
      </p:sp>
      <p:sp>
        <p:nvSpPr>
          <p:cNvPr id="9" name="Text 5"/>
          <p:cNvSpPr/>
          <p:nvPr/>
        </p:nvSpPr>
        <p:spPr>
          <a:xfrm>
            <a:off x="5847398" y="2936081"/>
            <a:ext cx="2949416" cy="1066205"/>
          </a:xfrm>
          <a:prstGeom prst="rect">
            <a:avLst/>
          </a:prstGeom>
          <a:noFill/>
          <a:ln/>
        </p:spPr>
        <p:txBody>
          <a:bodyPr wrap="square" rtlCol="0" anchor="t"/>
          <a:lstStyle/>
          <a:p>
            <a:pPr algn="l"/>
            <a:endParaRPr lang="en-US" sz="1600" i="0" dirty="0">
              <a:solidFill>
                <a:schemeClr val="bg1"/>
              </a:solidFill>
              <a:effectLst/>
              <a:latin typeface="Helvetica Neue"/>
            </a:endParaRPr>
          </a:p>
          <a:p>
            <a:pPr algn="l"/>
            <a:r>
              <a:rPr lang="en-US" sz="1600" i="0" dirty="0" err="1">
                <a:solidFill>
                  <a:schemeClr val="bg1"/>
                </a:solidFill>
                <a:effectLst/>
                <a:latin typeface="Helvetica Neue"/>
              </a:rPr>
              <a:t>car_horn</a:t>
            </a:r>
            <a:r>
              <a:rPr lang="en-US" sz="1600" i="0" dirty="0">
                <a:solidFill>
                  <a:schemeClr val="bg1"/>
                </a:solidFill>
                <a:effectLst/>
                <a:latin typeface="Helvetica Neue"/>
              </a:rPr>
              <a:t> &amp; </a:t>
            </a:r>
            <a:r>
              <a:rPr lang="en-US" sz="1600" i="0" dirty="0" err="1">
                <a:solidFill>
                  <a:schemeClr val="bg1"/>
                </a:solidFill>
                <a:effectLst/>
                <a:latin typeface="Helvetica Neue"/>
              </a:rPr>
              <a:t>gun_shot</a:t>
            </a:r>
            <a:r>
              <a:rPr lang="en-US" sz="1600" i="0" dirty="0">
                <a:solidFill>
                  <a:schemeClr val="bg1"/>
                </a:solidFill>
                <a:effectLst/>
                <a:latin typeface="Helvetica Neue"/>
              </a:rPr>
              <a:t> classes has the less percentage which is less the 5%.</a:t>
            </a:r>
          </a:p>
        </p:txBody>
      </p:sp>
      <p:pic>
        <p:nvPicPr>
          <p:cNvPr id="10" name="Image 2"/>
          <p:cNvPicPr>
            <a:picLocks noChangeAspect="1"/>
          </p:cNvPicPr>
          <p:nvPr/>
        </p:nvPicPr>
        <p:blipFill>
          <a:blip r:embed="rId5"/>
          <a:srcRect/>
          <a:stretch/>
        </p:blipFill>
        <p:spPr>
          <a:xfrm>
            <a:off x="5847398" y="4362285"/>
            <a:ext cx="2949416" cy="2745672"/>
          </a:xfrm>
          <a:prstGeom prst="rect">
            <a:avLst/>
          </a:prstGeom>
        </p:spPr>
      </p:pic>
      <p:sp>
        <p:nvSpPr>
          <p:cNvPr id="11" name="Text 6"/>
          <p:cNvSpPr/>
          <p:nvPr/>
        </p:nvSpPr>
        <p:spPr>
          <a:xfrm>
            <a:off x="9346406" y="2019538"/>
            <a:ext cx="2949416" cy="694373"/>
          </a:xfrm>
          <a:prstGeom prst="rect">
            <a:avLst/>
          </a:prstGeom>
          <a:noFill/>
          <a:ln/>
        </p:spPr>
        <p:txBody>
          <a:bodyPr wrap="square" rtlCol="0" anchor="t"/>
          <a:lstStyle/>
          <a:p>
            <a:pPr algn="l"/>
            <a:r>
              <a:rPr lang="en-US" sz="2187" b="1" dirty="0">
                <a:solidFill>
                  <a:srgbClr val="FFFFFF"/>
                </a:solidFill>
                <a:latin typeface="Nunito" pitchFamily="34" charset="0"/>
              </a:rPr>
              <a:t>What is the percentage of each classes?</a:t>
            </a:r>
          </a:p>
        </p:txBody>
      </p:sp>
      <p:sp>
        <p:nvSpPr>
          <p:cNvPr id="12" name="Text 7"/>
          <p:cNvSpPr/>
          <p:nvPr/>
        </p:nvSpPr>
        <p:spPr>
          <a:xfrm>
            <a:off x="9346406" y="2936081"/>
            <a:ext cx="2949416" cy="1066205"/>
          </a:xfrm>
          <a:prstGeom prst="rect">
            <a:avLst/>
          </a:prstGeom>
          <a:noFill/>
          <a:ln/>
        </p:spPr>
        <p:txBody>
          <a:bodyPr wrap="square" rtlCol="0" anchor="t"/>
          <a:lstStyle/>
          <a:p>
            <a:pPr marL="0" indent="0">
              <a:lnSpc>
                <a:spcPts val="2799"/>
              </a:lnSpc>
              <a:buNone/>
            </a:pPr>
            <a:endParaRPr lang="en-US" sz="1750" dirty="0">
              <a:solidFill>
                <a:srgbClr val="FFFFFF"/>
              </a:solidFill>
              <a:latin typeface="PT Sans" pitchFamily="34" charset="0"/>
              <a:ea typeface="PT Sans" pitchFamily="34" charset="-122"/>
              <a:cs typeface="PT Sans" pitchFamily="34" charset="-120"/>
            </a:endParaRPr>
          </a:p>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We can see the percentage of each class below</a:t>
            </a:r>
            <a:endParaRPr lang="en-US" sz="1750" dirty="0"/>
          </a:p>
        </p:txBody>
      </p:sp>
      <p:pic>
        <p:nvPicPr>
          <p:cNvPr id="13" name="Image 3"/>
          <p:cNvPicPr>
            <a:picLocks noChangeAspect="1"/>
          </p:cNvPicPr>
          <p:nvPr/>
        </p:nvPicPr>
        <p:blipFill>
          <a:blip r:embed="rId6"/>
          <a:srcRect/>
          <a:stretch/>
        </p:blipFill>
        <p:spPr>
          <a:xfrm>
            <a:off x="9346406" y="4362285"/>
            <a:ext cx="2949416" cy="274567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934760"/>
            <a:ext cx="8316992"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Some of the sound waves.</a:t>
            </a:r>
            <a:endParaRPr lang="en-US" sz="4374" dirty="0"/>
          </a:p>
        </p:txBody>
      </p:sp>
      <p:pic>
        <p:nvPicPr>
          <p:cNvPr id="6" name="Image 2" descr="preencoded.png"/>
          <p:cNvPicPr>
            <a:picLocks noChangeAspect="1"/>
          </p:cNvPicPr>
          <p:nvPr/>
        </p:nvPicPr>
        <p:blipFill>
          <a:blip r:embed="rId5"/>
          <a:stretch>
            <a:fillRect/>
          </a:stretch>
        </p:blipFill>
        <p:spPr>
          <a:xfrm>
            <a:off x="833199" y="1962388"/>
            <a:ext cx="1110972" cy="1777484"/>
          </a:xfrm>
          <a:prstGeom prst="rect">
            <a:avLst/>
          </a:prstGeom>
        </p:spPr>
      </p:pic>
      <p:sp>
        <p:nvSpPr>
          <p:cNvPr id="7" name="Text 2"/>
          <p:cNvSpPr/>
          <p:nvPr/>
        </p:nvSpPr>
        <p:spPr>
          <a:xfrm>
            <a:off x="2277428" y="2184559"/>
            <a:ext cx="5551170" cy="347186"/>
          </a:xfrm>
          <a:prstGeom prst="rect">
            <a:avLst/>
          </a:prstGeom>
          <a:noFill/>
          <a:ln/>
        </p:spPr>
        <p:txBody>
          <a:bodyPr wrap="none" rtlCol="0" anchor="t"/>
          <a:lstStyle/>
          <a:p>
            <a:pPr marL="0" indent="0" algn="l">
              <a:lnSpc>
                <a:spcPts val="2734"/>
              </a:lnSpc>
              <a:buNone/>
            </a:pPr>
            <a:r>
              <a:rPr lang="en-US" sz="2187" b="1" dirty="0">
                <a:solidFill>
                  <a:srgbClr val="F2B42D"/>
                </a:solidFill>
                <a:latin typeface="Nunito" pitchFamily="34" charset="0"/>
                <a:ea typeface="Nunito" pitchFamily="34" charset="-122"/>
                <a:cs typeface="Nunito" pitchFamily="34" charset="-120"/>
              </a:rPr>
              <a:t>Sound wave of Bird sound.</a:t>
            </a:r>
            <a:endParaRPr lang="en-US" sz="2187" dirty="0"/>
          </a:p>
        </p:txBody>
      </p:sp>
      <p:pic>
        <p:nvPicPr>
          <p:cNvPr id="9" name="Image 3" descr="preencoded.png"/>
          <p:cNvPicPr>
            <a:picLocks noChangeAspect="1"/>
          </p:cNvPicPr>
          <p:nvPr/>
        </p:nvPicPr>
        <p:blipFill>
          <a:blip r:embed="rId6"/>
          <a:stretch>
            <a:fillRect/>
          </a:stretch>
        </p:blipFill>
        <p:spPr>
          <a:xfrm>
            <a:off x="833199" y="3739872"/>
            <a:ext cx="1110972" cy="1777484"/>
          </a:xfrm>
          <a:prstGeom prst="rect">
            <a:avLst/>
          </a:prstGeom>
        </p:spPr>
      </p:pic>
      <p:sp>
        <p:nvSpPr>
          <p:cNvPr id="10" name="Text 4"/>
          <p:cNvSpPr/>
          <p:nvPr/>
        </p:nvSpPr>
        <p:spPr>
          <a:xfrm>
            <a:off x="2277428" y="3962043"/>
            <a:ext cx="2778562" cy="347186"/>
          </a:xfrm>
          <a:prstGeom prst="rect">
            <a:avLst/>
          </a:prstGeom>
          <a:noFill/>
          <a:ln/>
        </p:spPr>
        <p:txBody>
          <a:bodyPr wrap="none" rtlCol="0" anchor="t"/>
          <a:lstStyle/>
          <a:p>
            <a:pPr marL="0" indent="0" algn="l">
              <a:lnSpc>
                <a:spcPts val="2734"/>
              </a:lnSpc>
              <a:buNone/>
            </a:pPr>
            <a:r>
              <a:rPr lang="en-US" sz="2187" b="1" dirty="0">
                <a:solidFill>
                  <a:srgbClr val="D7425E"/>
                </a:solidFill>
                <a:latin typeface="Nunito" pitchFamily="34" charset="0"/>
                <a:ea typeface="Nunito" pitchFamily="34" charset="-122"/>
                <a:cs typeface="Nunito" pitchFamily="34" charset="-120"/>
              </a:rPr>
              <a:t>Sound wave of Dog sound.</a:t>
            </a:r>
            <a:endParaRPr lang="en-US" sz="2187" dirty="0"/>
          </a:p>
        </p:txBody>
      </p:sp>
      <p:pic>
        <p:nvPicPr>
          <p:cNvPr id="12" name="Image 4" descr="preencoded.png"/>
          <p:cNvPicPr>
            <a:picLocks noChangeAspect="1"/>
          </p:cNvPicPr>
          <p:nvPr/>
        </p:nvPicPr>
        <p:blipFill>
          <a:blip r:embed="rId7"/>
          <a:stretch>
            <a:fillRect/>
          </a:stretch>
        </p:blipFill>
        <p:spPr>
          <a:xfrm>
            <a:off x="833199" y="5517356"/>
            <a:ext cx="1110972" cy="1777484"/>
          </a:xfrm>
          <a:prstGeom prst="rect">
            <a:avLst/>
          </a:prstGeom>
        </p:spPr>
      </p:pic>
      <p:sp>
        <p:nvSpPr>
          <p:cNvPr id="13" name="Text 6"/>
          <p:cNvSpPr/>
          <p:nvPr/>
        </p:nvSpPr>
        <p:spPr>
          <a:xfrm>
            <a:off x="2277428" y="5739527"/>
            <a:ext cx="2423993" cy="347186"/>
          </a:xfrm>
          <a:prstGeom prst="rect">
            <a:avLst/>
          </a:prstGeom>
          <a:noFill/>
          <a:ln/>
        </p:spPr>
        <p:txBody>
          <a:bodyPr wrap="none" rtlCol="0" anchor="t"/>
          <a:lstStyle/>
          <a:p>
            <a:pPr marL="0" indent="0" algn="l">
              <a:lnSpc>
                <a:spcPts val="2734"/>
              </a:lnSpc>
              <a:buNone/>
            </a:pPr>
            <a:r>
              <a:rPr lang="en-US" sz="2187" b="1" dirty="0">
                <a:solidFill>
                  <a:srgbClr val="DD785E"/>
                </a:solidFill>
                <a:latin typeface="Nunito" pitchFamily="34" charset="0"/>
              </a:rPr>
              <a:t>Sound wave of Street music.</a:t>
            </a:r>
            <a:endParaRPr lang="en-US" sz="2187" dirty="0"/>
          </a:p>
        </p:txBody>
      </p:sp>
      <p:pic>
        <p:nvPicPr>
          <p:cNvPr id="17" name="Picture 16">
            <a:extLst>
              <a:ext uri="{FF2B5EF4-FFF2-40B4-BE49-F238E27FC236}">
                <a16:creationId xmlns:a16="http://schemas.microsoft.com/office/drawing/2014/main" id="{A33BE191-9E7F-AF27-C408-EABF14FEFB92}"/>
              </a:ext>
            </a:extLst>
          </p:cNvPr>
          <p:cNvPicPr>
            <a:picLocks noChangeAspect="1"/>
          </p:cNvPicPr>
          <p:nvPr/>
        </p:nvPicPr>
        <p:blipFill>
          <a:blip r:embed="rId8"/>
          <a:stretch>
            <a:fillRect/>
          </a:stretch>
        </p:blipFill>
        <p:spPr>
          <a:xfrm>
            <a:off x="2277429" y="2789576"/>
            <a:ext cx="6933344" cy="708062"/>
          </a:xfrm>
          <a:prstGeom prst="rect">
            <a:avLst/>
          </a:prstGeom>
        </p:spPr>
      </p:pic>
      <p:pic>
        <p:nvPicPr>
          <p:cNvPr id="19" name="Picture 18">
            <a:extLst>
              <a:ext uri="{FF2B5EF4-FFF2-40B4-BE49-F238E27FC236}">
                <a16:creationId xmlns:a16="http://schemas.microsoft.com/office/drawing/2014/main" id="{2F5D0A78-C6A8-5954-AE33-4E7DEC6917F6}"/>
              </a:ext>
            </a:extLst>
          </p:cNvPr>
          <p:cNvPicPr>
            <a:picLocks noChangeAspect="1"/>
          </p:cNvPicPr>
          <p:nvPr/>
        </p:nvPicPr>
        <p:blipFill>
          <a:blip r:embed="rId9"/>
          <a:stretch>
            <a:fillRect/>
          </a:stretch>
        </p:blipFill>
        <p:spPr>
          <a:xfrm>
            <a:off x="2290130" y="4458604"/>
            <a:ext cx="6920643" cy="941525"/>
          </a:xfrm>
          <a:prstGeom prst="rect">
            <a:avLst/>
          </a:prstGeom>
        </p:spPr>
      </p:pic>
      <p:pic>
        <p:nvPicPr>
          <p:cNvPr id="21" name="Picture 20">
            <a:extLst>
              <a:ext uri="{FF2B5EF4-FFF2-40B4-BE49-F238E27FC236}">
                <a16:creationId xmlns:a16="http://schemas.microsoft.com/office/drawing/2014/main" id="{6E7B12D1-C48F-4DCE-8C66-110D651BE473}"/>
              </a:ext>
            </a:extLst>
          </p:cNvPr>
          <p:cNvPicPr>
            <a:picLocks noChangeAspect="1"/>
          </p:cNvPicPr>
          <p:nvPr/>
        </p:nvPicPr>
        <p:blipFill>
          <a:blip r:embed="rId10"/>
          <a:stretch>
            <a:fillRect/>
          </a:stretch>
        </p:blipFill>
        <p:spPr>
          <a:xfrm>
            <a:off x="2346729" y="6239821"/>
            <a:ext cx="6864044" cy="94152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2384465"/>
          </a:xfrm>
          <a:prstGeom prst="rect">
            <a:avLst/>
          </a:prstGeom>
        </p:spPr>
      </p:pic>
      <p:sp>
        <p:nvSpPr>
          <p:cNvPr id="5" name="Text 1"/>
          <p:cNvSpPr/>
          <p:nvPr/>
        </p:nvSpPr>
        <p:spPr>
          <a:xfrm>
            <a:off x="3051215" y="2910364"/>
            <a:ext cx="5975866" cy="596027"/>
          </a:xfrm>
          <a:prstGeom prst="rect">
            <a:avLst/>
          </a:prstGeom>
          <a:noFill/>
          <a:ln/>
        </p:spPr>
        <p:txBody>
          <a:bodyPr wrap="none" rtlCol="0" anchor="t"/>
          <a:lstStyle/>
          <a:p>
            <a:pPr marL="0" indent="0">
              <a:lnSpc>
                <a:spcPts val="4694"/>
              </a:lnSpc>
              <a:buNone/>
            </a:pPr>
            <a:r>
              <a:rPr lang="en-US" sz="3755" b="1" dirty="0">
                <a:solidFill>
                  <a:srgbClr val="FFFFFF"/>
                </a:solidFill>
                <a:latin typeface="Nunito" pitchFamily="34" charset="0"/>
                <a:ea typeface="Nunito" pitchFamily="34" charset="-122"/>
                <a:cs typeface="Nunito" pitchFamily="34" charset="-120"/>
              </a:rPr>
              <a:t>Conclusion and future work</a:t>
            </a:r>
            <a:endParaRPr lang="en-US" sz="3755" dirty="0"/>
          </a:p>
        </p:txBody>
      </p:sp>
      <p:sp>
        <p:nvSpPr>
          <p:cNvPr id="6" name="Shape 2"/>
          <p:cNvSpPr/>
          <p:nvPr/>
        </p:nvSpPr>
        <p:spPr>
          <a:xfrm>
            <a:off x="7303294" y="3792498"/>
            <a:ext cx="23812" cy="3911084"/>
          </a:xfrm>
          <a:prstGeom prst="rect">
            <a:avLst/>
          </a:prstGeom>
          <a:solidFill>
            <a:srgbClr val="262654"/>
          </a:solidFill>
          <a:ln/>
        </p:spPr>
      </p:sp>
      <p:sp>
        <p:nvSpPr>
          <p:cNvPr id="7" name="Shape 3"/>
          <p:cNvSpPr/>
          <p:nvPr/>
        </p:nvSpPr>
        <p:spPr>
          <a:xfrm>
            <a:off x="6433066" y="4334828"/>
            <a:ext cx="667583" cy="23813"/>
          </a:xfrm>
          <a:prstGeom prst="rect">
            <a:avLst/>
          </a:prstGeom>
          <a:solidFill>
            <a:srgbClr val="F2B42D"/>
          </a:solidFill>
          <a:ln/>
        </p:spPr>
      </p:sp>
      <p:sp>
        <p:nvSpPr>
          <p:cNvPr id="8" name="Shape 4"/>
          <p:cNvSpPr/>
          <p:nvPr/>
        </p:nvSpPr>
        <p:spPr>
          <a:xfrm>
            <a:off x="7100649" y="4132302"/>
            <a:ext cx="429101" cy="429101"/>
          </a:xfrm>
          <a:prstGeom prst="roundRect">
            <a:avLst>
              <a:gd name="adj" fmla="val 80020"/>
            </a:avLst>
          </a:prstGeom>
          <a:solidFill>
            <a:srgbClr val="00002E"/>
          </a:solidFill>
          <a:ln w="22860">
            <a:solidFill>
              <a:srgbClr val="F2B42D"/>
            </a:solidFill>
            <a:prstDash val="solid"/>
          </a:ln>
        </p:spPr>
      </p:sp>
      <p:sp>
        <p:nvSpPr>
          <p:cNvPr id="9" name="Text 5"/>
          <p:cNvSpPr/>
          <p:nvPr/>
        </p:nvSpPr>
        <p:spPr>
          <a:xfrm>
            <a:off x="7229356" y="4168021"/>
            <a:ext cx="171688" cy="357545"/>
          </a:xfrm>
          <a:prstGeom prst="rect">
            <a:avLst/>
          </a:prstGeom>
          <a:noFill/>
          <a:ln/>
        </p:spPr>
        <p:txBody>
          <a:bodyPr wrap="none" rtlCol="0" anchor="t"/>
          <a:lstStyle/>
          <a:p>
            <a:pPr marL="0" indent="0" algn="ctr">
              <a:lnSpc>
                <a:spcPts val="2816"/>
              </a:lnSpc>
              <a:buNone/>
            </a:pPr>
            <a:r>
              <a:rPr lang="en-US" sz="2253" b="1" dirty="0">
                <a:solidFill>
                  <a:srgbClr val="F2B42D"/>
                </a:solidFill>
                <a:latin typeface="Nunito" pitchFamily="34" charset="0"/>
                <a:ea typeface="Nunito" pitchFamily="34" charset="-122"/>
                <a:cs typeface="Nunito" pitchFamily="34" charset="-120"/>
              </a:rPr>
              <a:t>1</a:t>
            </a:r>
            <a:endParaRPr lang="en-US" sz="2253" dirty="0"/>
          </a:p>
        </p:txBody>
      </p:sp>
      <p:sp>
        <p:nvSpPr>
          <p:cNvPr id="10" name="Text 6"/>
          <p:cNvSpPr/>
          <p:nvPr/>
        </p:nvSpPr>
        <p:spPr>
          <a:xfrm>
            <a:off x="3051215" y="4173974"/>
            <a:ext cx="3214926" cy="596027"/>
          </a:xfrm>
          <a:prstGeom prst="rect">
            <a:avLst/>
          </a:prstGeom>
          <a:noFill/>
          <a:ln/>
        </p:spPr>
        <p:txBody>
          <a:bodyPr wrap="square" rtlCol="0" anchor="t"/>
          <a:lstStyle/>
          <a:p>
            <a:pPr marL="0" indent="0" algn="r">
              <a:lnSpc>
                <a:spcPts val="2347"/>
              </a:lnSpc>
              <a:buNone/>
            </a:pPr>
            <a:r>
              <a:rPr lang="en-US" sz="1878" b="1" dirty="0">
                <a:solidFill>
                  <a:srgbClr val="F2B42D"/>
                </a:solidFill>
                <a:latin typeface="Nunito" pitchFamily="34" charset="0"/>
                <a:ea typeface="Nunito" pitchFamily="34" charset="-122"/>
                <a:cs typeface="Nunito" pitchFamily="34" charset="-120"/>
              </a:rPr>
              <a:t>Successful Sound Identification</a:t>
            </a:r>
            <a:endParaRPr lang="en-US" sz="1878" dirty="0"/>
          </a:p>
        </p:txBody>
      </p:sp>
      <p:sp>
        <p:nvSpPr>
          <p:cNvPr id="11" name="Text 7"/>
          <p:cNvSpPr/>
          <p:nvPr/>
        </p:nvSpPr>
        <p:spPr>
          <a:xfrm>
            <a:off x="3051215" y="4884420"/>
            <a:ext cx="3214926" cy="1525786"/>
          </a:xfrm>
          <a:prstGeom prst="rect">
            <a:avLst/>
          </a:prstGeom>
          <a:noFill/>
          <a:ln/>
        </p:spPr>
        <p:txBody>
          <a:bodyPr wrap="square" rtlCol="0" anchor="t"/>
          <a:lstStyle/>
          <a:p>
            <a:pPr marL="0" indent="0" algn="r">
              <a:lnSpc>
                <a:spcPts val="2403"/>
              </a:lnSpc>
              <a:buNone/>
            </a:pPr>
            <a:r>
              <a:rPr lang="en-US" sz="1502" dirty="0">
                <a:solidFill>
                  <a:srgbClr val="FFFFFF"/>
                </a:solidFill>
                <a:latin typeface="PT Sans" pitchFamily="34" charset="0"/>
                <a:ea typeface="PT Sans" pitchFamily="34" charset="-122"/>
                <a:cs typeface="PT Sans" pitchFamily="34" charset="-120"/>
              </a:rPr>
              <a:t>Audio classification has shown promise in accurately identifying diverse sound types, paving the way for applications in security and environmental monitoring.</a:t>
            </a:r>
            <a:endParaRPr lang="en-US" sz="1502" dirty="0"/>
          </a:p>
        </p:txBody>
      </p:sp>
      <p:sp>
        <p:nvSpPr>
          <p:cNvPr id="12" name="Shape 8"/>
          <p:cNvSpPr/>
          <p:nvPr/>
        </p:nvSpPr>
        <p:spPr>
          <a:xfrm>
            <a:off x="7529751" y="5288518"/>
            <a:ext cx="667583" cy="23813"/>
          </a:xfrm>
          <a:prstGeom prst="rect">
            <a:avLst/>
          </a:prstGeom>
          <a:solidFill>
            <a:srgbClr val="D7425E"/>
          </a:solidFill>
          <a:ln/>
        </p:spPr>
      </p:sp>
      <p:sp>
        <p:nvSpPr>
          <p:cNvPr id="13" name="Shape 9"/>
          <p:cNvSpPr/>
          <p:nvPr/>
        </p:nvSpPr>
        <p:spPr>
          <a:xfrm>
            <a:off x="7100649" y="5085993"/>
            <a:ext cx="429101" cy="429101"/>
          </a:xfrm>
          <a:prstGeom prst="roundRect">
            <a:avLst>
              <a:gd name="adj" fmla="val 80020"/>
            </a:avLst>
          </a:prstGeom>
          <a:solidFill>
            <a:srgbClr val="00002E"/>
          </a:solidFill>
          <a:ln w="22860">
            <a:solidFill>
              <a:srgbClr val="D7425E"/>
            </a:solidFill>
            <a:prstDash val="solid"/>
          </a:ln>
        </p:spPr>
      </p:sp>
      <p:sp>
        <p:nvSpPr>
          <p:cNvPr id="14" name="Text 10"/>
          <p:cNvSpPr/>
          <p:nvPr/>
        </p:nvSpPr>
        <p:spPr>
          <a:xfrm>
            <a:off x="7229356" y="5121712"/>
            <a:ext cx="171688" cy="357545"/>
          </a:xfrm>
          <a:prstGeom prst="rect">
            <a:avLst/>
          </a:prstGeom>
          <a:noFill/>
          <a:ln/>
        </p:spPr>
        <p:txBody>
          <a:bodyPr wrap="none" rtlCol="0" anchor="t"/>
          <a:lstStyle/>
          <a:p>
            <a:pPr marL="0" indent="0" algn="ctr">
              <a:lnSpc>
                <a:spcPts val="2816"/>
              </a:lnSpc>
              <a:buNone/>
            </a:pPr>
            <a:r>
              <a:rPr lang="en-US" sz="2253" b="1" dirty="0">
                <a:solidFill>
                  <a:srgbClr val="D7425E"/>
                </a:solidFill>
                <a:latin typeface="Nunito" pitchFamily="34" charset="0"/>
                <a:ea typeface="Nunito" pitchFamily="34" charset="-122"/>
                <a:cs typeface="Nunito" pitchFamily="34" charset="-120"/>
              </a:rPr>
              <a:t>2</a:t>
            </a:r>
            <a:endParaRPr lang="en-US" sz="2253" dirty="0"/>
          </a:p>
        </p:txBody>
      </p:sp>
      <p:sp>
        <p:nvSpPr>
          <p:cNvPr id="15" name="Text 11"/>
          <p:cNvSpPr/>
          <p:nvPr/>
        </p:nvSpPr>
        <p:spPr>
          <a:xfrm>
            <a:off x="8364260" y="5127665"/>
            <a:ext cx="2356961" cy="298013"/>
          </a:xfrm>
          <a:prstGeom prst="rect">
            <a:avLst/>
          </a:prstGeom>
          <a:noFill/>
          <a:ln/>
        </p:spPr>
        <p:txBody>
          <a:bodyPr wrap="none" rtlCol="0" anchor="t"/>
          <a:lstStyle/>
          <a:p>
            <a:pPr marL="0" indent="0" algn="l">
              <a:lnSpc>
                <a:spcPts val="2347"/>
              </a:lnSpc>
              <a:buNone/>
            </a:pPr>
            <a:r>
              <a:rPr lang="en-US" sz="1878" b="1" dirty="0">
                <a:solidFill>
                  <a:srgbClr val="D7425E"/>
                </a:solidFill>
                <a:latin typeface="Nunito" pitchFamily="34" charset="0"/>
                <a:ea typeface="Nunito" pitchFamily="34" charset="-122"/>
                <a:cs typeface="Nunito" pitchFamily="34" charset="-120"/>
              </a:rPr>
              <a:t>Future Enhancements</a:t>
            </a:r>
            <a:endParaRPr lang="en-US" sz="1878" dirty="0"/>
          </a:p>
        </p:txBody>
      </p:sp>
      <p:sp>
        <p:nvSpPr>
          <p:cNvPr id="16" name="Text 12"/>
          <p:cNvSpPr/>
          <p:nvPr/>
        </p:nvSpPr>
        <p:spPr>
          <a:xfrm>
            <a:off x="8364260" y="5540097"/>
            <a:ext cx="3214926" cy="1220629"/>
          </a:xfrm>
          <a:prstGeom prst="rect">
            <a:avLst/>
          </a:prstGeom>
          <a:noFill/>
          <a:ln/>
        </p:spPr>
        <p:txBody>
          <a:bodyPr wrap="square" rtlCol="0" anchor="t"/>
          <a:lstStyle/>
          <a:p>
            <a:pPr marL="0" indent="0" algn="l">
              <a:lnSpc>
                <a:spcPts val="2403"/>
              </a:lnSpc>
              <a:buNone/>
            </a:pPr>
            <a:r>
              <a:rPr lang="en-US" sz="1502" dirty="0">
                <a:solidFill>
                  <a:srgbClr val="FFFFFF"/>
                </a:solidFill>
                <a:latin typeface="PT Sans" pitchFamily="34" charset="0"/>
                <a:ea typeface="PT Sans" pitchFamily="34" charset="-122"/>
                <a:cs typeface="PT Sans" pitchFamily="34" charset="-120"/>
              </a:rPr>
              <a:t>Further research aims to improve model robustness and real-time sound recognition capabilities for advanced practical usage.</a:t>
            </a:r>
            <a:endParaRPr lang="en-US" sz="1502"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FF05BE-9F12-94D6-0871-1962925CACC3}"/>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C3D0A982-EE45-F73A-D2FC-08AE961C3A7E}"/>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B8A9225E-103B-5385-939F-90B6D85D97F7}"/>
              </a:ext>
            </a:extLst>
          </p:cNvPr>
          <p:cNvSpPr/>
          <p:nvPr/>
        </p:nvSpPr>
        <p:spPr>
          <a:xfrm>
            <a:off x="0" y="0"/>
            <a:ext cx="14630400" cy="8229600"/>
          </a:xfrm>
          <a:prstGeom prst="rect">
            <a:avLst/>
          </a:prstGeom>
          <a:solidFill>
            <a:srgbClr val="00002E">
              <a:alpha val="75000"/>
            </a:srgbClr>
          </a:solidFill>
          <a:ln/>
        </p:spPr>
      </p:sp>
      <p:pic>
        <p:nvPicPr>
          <p:cNvPr id="4" name="Image 1" descr="preencoded.png">
            <a:extLst>
              <a:ext uri="{FF2B5EF4-FFF2-40B4-BE49-F238E27FC236}">
                <a16:creationId xmlns:a16="http://schemas.microsoft.com/office/drawing/2014/main" id="{D2D5684E-BDA8-18AC-6030-B21B71277CF5}"/>
              </a:ext>
            </a:extLst>
          </p:cNvPr>
          <p:cNvPicPr>
            <a:picLocks noChangeAspect="1"/>
          </p:cNvPicPr>
          <p:nvPr/>
        </p:nvPicPr>
        <p:blipFill>
          <a:blip r:embed="rId4"/>
          <a:stretch>
            <a:fillRect/>
          </a:stretch>
        </p:blipFill>
        <p:spPr>
          <a:xfrm>
            <a:off x="0" y="0"/>
            <a:ext cx="14630400" cy="2384465"/>
          </a:xfrm>
          <a:prstGeom prst="rect">
            <a:avLst/>
          </a:prstGeom>
        </p:spPr>
      </p:pic>
      <p:sp>
        <p:nvSpPr>
          <p:cNvPr id="5" name="Text 1">
            <a:extLst>
              <a:ext uri="{FF2B5EF4-FFF2-40B4-BE49-F238E27FC236}">
                <a16:creationId xmlns:a16="http://schemas.microsoft.com/office/drawing/2014/main" id="{A6380943-34F4-C6C7-E465-A77FF9E082D9}"/>
              </a:ext>
            </a:extLst>
          </p:cNvPr>
          <p:cNvSpPr/>
          <p:nvPr/>
        </p:nvSpPr>
        <p:spPr>
          <a:xfrm>
            <a:off x="3051215" y="2910364"/>
            <a:ext cx="5975866" cy="596027"/>
          </a:xfrm>
          <a:prstGeom prst="rect">
            <a:avLst/>
          </a:prstGeom>
          <a:noFill/>
          <a:ln/>
        </p:spPr>
        <p:txBody>
          <a:bodyPr wrap="none" rtlCol="0" anchor="t"/>
          <a:lstStyle/>
          <a:p>
            <a:pPr marL="0" indent="0">
              <a:lnSpc>
                <a:spcPts val="4694"/>
              </a:lnSpc>
              <a:buNone/>
            </a:pPr>
            <a:r>
              <a:rPr lang="en-US" sz="3755" b="1" dirty="0">
                <a:solidFill>
                  <a:srgbClr val="FFFFFF"/>
                </a:solidFill>
                <a:latin typeface="Nunito" pitchFamily="34" charset="0"/>
                <a:ea typeface="Nunito" pitchFamily="34" charset="-122"/>
                <a:cs typeface="Nunito" pitchFamily="34" charset="-120"/>
              </a:rPr>
              <a:t>Conclusion and future work</a:t>
            </a:r>
            <a:endParaRPr lang="en-US" sz="3755" dirty="0"/>
          </a:p>
        </p:txBody>
      </p:sp>
      <p:sp>
        <p:nvSpPr>
          <p:cNvPr id="6" name="Shape 2">
            <a:extLst>
              <a:ext uri="{FF2B5EF4-FFF2-40B4-BE49-F238E27FC236}">
                <a16:creationId xmlns:a16="http://schemas.microsoft.com/office/drawing/2014/main" id="{EB3A2755-1B64-23A5-1786-E10F1607C75A}"/>
              </a:ext>
            </a:extLst>
          </p:cNvPr>
          <p:cNvSpPr/>
          <p:nvPr/>
        </p:nvSpPr>
        <p:spPr>
          <a:xfrm>
            <a:off x="7303294" y="3792498"/>
            <a:ext cx="23812" cy="3911084"/>
          </a:xfrm>
          <a:prstGeom prst="rect">
            <a:avLst/>
          </a:prstGeom>
          <a:solidFill>
            <a:srgbClr val="262654"/>
          </a:solidFill>
          <a:ln/>
        </p:spPr>
      </p:sp>
      <p:sp>
        <p:nvSpPr>
          <p:cNvPr id="7" name="Shape 3">
            <a:extLst>
              <a:ext uri="{FF2B5EF4-FFF2-40B4-BE49-F238E27FC236}">
                <a16:creationId xmlns:a16="http://schemas.microsoft.com/office/drawing/2014/main" id="{AE31D76D-B21A-1466-BCC2-7B4F0BE24236}"/>
              </a:ext>
            </a:extLst>
          </p:cNvPr>
          <p:cNvSpPr/>
          <p:nvPr/>
        </p:nvSpPr>
        <p:spPr>
          <a:xfrm>
            <a:off x="6433066" y="4334828"/>
            <a:ext cx="667583" cy="23813"/>
          </a:xfrm>
          <a:prstGeom prst="rect">
            <a:avLst/>
          </a:prstGeom>
          <a:solidFill>
            <a:srgbClr val="F2B42D"/>
          </a:solidFill>
          <a:ln/>
        </p:spPr>
      </p:sp>
      <p:sp>
        <p:nvSpPr>
          <p:cNvPr id="8" name="Shape 4">
            <a:extLst>
              <a:ext uri="{FF2B5EF4-FFF2-40B4-BE49-F238E27FC236}">
                <a16:creationId xmlns:a16="http://schemas.microsoft.com/office/drawing/2014/main" id="{BE5CD9C6-9C77-DB3F-711E-C1E7404D8D89}"/>
              </a:ext>
            </a:extLst>
          </p:cNvPr>
          <p:cNvSpPr/>
          <p:nvPr/>
        </p:nvSpPr>
        <p:spPr>
          <a:xfrm>
            <a:off x="7100649" y="4132302"/>
            <a:ext cx="429101" cy="429101"/>
          </a:xfrm>
          <a:prstGeom prst="roundRect">
            <a:avLst>
              <a:gd name="adj" fmla="val 80020"/>
            </a:avLst>
          </a:prstGeom>
          <a:solidFill>
            <a:srgbClr val="00002E"/>
          </a:solidFill>
          <a:ln w="22860">
            <a:solidFill>
              <a:srgbClr val="F2B42D"/>
            </a:solidFill>
            <a:prstDash val="solid"/>
          </a:ln>
        </p:spPr>
      </p:sp>
      <p:sp>
        <p:nvSpPr>
          <p:cNvPr id="9" name="Text 5">
            <a:extLst>
              <a:ext uri="{FF2B5EF4-FFF2-40B4-BE49-F238E27FC236}">
                <a16:creationId xmlns:a16="http://schemas.microsoft.com/office/drawing/2014/main" id="{A295F029-8D6A-8CDB-F1A8-A7AB2FB13F82}"/>
              </a:ext>
            </a:extLst>
          </p:cNvPr>
          <p:cNvSpPr/>
          <p:nvPr/>
        </p:nvSpPr>
        <p:spPr>
          <a:xfrm>
            <a:off x="7229356" y="4168021"/>
            <a:ext cx="171688" cy="357545"/>
          </a:xfrm>
          <a:prstGeom prst="rect">
            <a:avLst/>
          </a:prstGeom>
          <a:noFill/>
          <a:ln/>
        </p:spPr>
        <p:txBody>
          <a:bodyPr wrap="none" rtlCol="0" anchor="t"/>
          <a:lstStyle/>
          <a:p>
            <a:pPr marL="0" indent="0" algn="ctr">
              <a:lnSpc>
                <a:spcPts val="2816"/>
              </a:lnSpc>
              <a:buNone/>
            </a:pPr>
            <a:r>
              <a:rPr lang="en-US" sz="2253" b="1" dirty="0">
                <a:solidFill>
                  <a:srgbClr val="F2B42D"/>
                </a:solidFill>
                <a:latin typeface="Nunito" pitchFamily="34" charset="0"/>
                <a:ea typeface="Nunito" pitchFamily="34" charset="-122"/>
                <a:cs typeface="Nunito" pitchFamily="34" charset="-120"/>
              </a:rPr>
              <a:t>1</a:t>
            </a:r>
            <a:endParaRPr lang="en-US" sz="2253" dirty="0"/>
          </a:p>
        </p:txBody>
      </p:sp>
      <p:sp>
        <p:nvSpPr>
          <p:cNvPr id="10" name="Text 6">
            <a:extLst>
              <a:ext uri="{FF2B5EF4-FFF2-40B4-BE49-F238E27FC236}">
                <a16:creationId xmlns:a16="http://schemas.microsoft.com/office/drawing/2014/main" id="{0BC22113-D1BF-A808-3561-2025D36C2417}"/>
              </a:ext>
            </a:extLst>
          </p:cNvPr>
          <p:cNvSpPr/>
          <p:nvPr/>
        </p:nvSpPr>
        <p:spPr>
          <a:xfrm>
            <a:off x="3051215" y="4173974"/>
            <a:ext cx="3214926" cy="596027"/>
          </a:xfrm>
          <a:prstGeom prst="rect">
            <a:avLst/>
          </a:prstGeom>
          <a:noFill/>
          <a:ln/>
        </p:spPr>
        <p:txBody>
          <a:bodyPr wrap="square" rtlCol="0" anchor="t"/>
          <a:lstStyle/>
          <a:p>
            <a:pPr marL="0" indent="0" algn="r">
              <a:lnSpc>
                <a:spcPts val="2347"/>
              </a:lnSpc>
              <a:buNone/>
            </a:pPr>
            <a:r>
              <a:rPr lang="en-US" sz="1878" b="1" dirty="0">
                <a:solidFill>
                  <a:srgbClr val="F2B42D"/>
                </a:solidFill>
                <a:latin typeface="Nunito" pitchFamily="34" charset="0"/>
                <a:ea typeface="Nunito" pitchFamily="34" charset="-122"/>
                <a:cs typeface="Nunito" pitchFamily="34" charset="-120"/>
              </a:rPr>
              <a:t>Successful Sound Identification</a:t>
            </a:r>
            <a:endParaRPr lang="en-US" sz="1878" dirty="0"/>
          </a:p>
        </p:txBody>
      </p:sp>
      <p:sp>
        <p:nvSpPr>
          <p:cNvPr id="11" name="Text 7">
            <a:extLst>
              <a:ext uri="{FF2B5EF4-FFF2-40B4-BE49-F238E27FC236}">
                <a16:creationId xmlns:a16="http://schemas.microsoft.com/office/drawing/2014/main" id="{12AAA34A-1E29-C8F0-02FA-5EFDF384411C}"/>
              </a:ext>
            </a:extLst>
          </p:cNvPr>
          <p:cNvSpPr/>
          <p:nvPr/>
        </p:nvSpPr>
        <p:spPr>
          <a:xfrm>
            <a:off x="1551377" y="7051023"/>
            <a:ext cx="5749060" cy="2074054"/>
          </a:xfrm>
          <a:prstGeom prst="rect">
            <a:avLst/>
          </a:prstGeom>
          <a:noFill/>
          <a:ln/>
        </p:spPr>
        <p:txBody>
          <a:bodyPr wrap="square" rtlCol="0" anchor="t"/>
          <a:lstStyle/>
          <a:p>
            <a:pPr marL="0" indent="0" algn="r">
              <a:lnSpc>
                <a:spcPts val="2403"/>
              </a:lnSpc>
              <a:buNone/>
            </a:pPr>
            <a:r>
              <a:rPr lang="en-US" sz="1502" dirty="0">
                <a:solidFill>
                  <a:srgbClr val="FFFFFF"/>
                </a:solidFill>
                <a:latin typeface="PT Sans" pitchFamily="34" charset="0"/>
                <a:ea typeface="PT Sans" pitchFamily="34" charset="-122"/>
                <a:cs typeface="PT Sans" pitchFamily="34" charset="-120"/>
              </a:rPr>
              <a:t>Audio classification has shown promise in accurately identifying diverse sound types, paving the way for applications in security and environmental monitoring.</a:t>
            </a:r>
            <a:endParaRPr lang="en-US" sz="1502" dirty="0"/>
          </a:p>
        </p:txBody>
      </p:sp>
      <p:sp>
        <p:nvSpPr>
          <p:cNvPr id="12" name="Shape 8">
            <a:extLst>
              <a:ext uri="{FF2B5EF4-FFF2-40B4-BE49-F238E27FC236}">
                <a16:creationId xmlns:a16="http://schemas.microsoft.com/office/drawing/2014/main" id="{C70E0A83-6A66-9054-935E-91BB0935408F}"/>
              </a:ext>
            </a:extLst>
          </p:cNvPr>
          <p:cNvSpPr/>
          <p:nvPr/>
        </p:nvSpPr>
        <p:spPr>
          <a:xfrm>
            <a:off x="7529751" y="5288518"/>
            <a:ext cx="667583" cy="23813"/>
          </a:xfrm>
          <a:prstGeom prst="rect">
            <a:avLst/>
          </a:prstGeom>
          <a:solidFill>
            <a:srgbClr val="D7425E"/>
          </a:solidFill>
          <a:ln/>
        </p:spPr>
      </p:sp>
      <p:sp>
        <p:nvSpPr>
          <p:cNvPr id="13" name="Shape 9">
            <a:extLst>
              <a:ext uri="{FF2B5EF4-FFF2-40B4-BE49-F238E27FC236}">
                <a16:creationId xmlns:a16="http://schemas.microsoft.com/office/drawing/2014/main" id="{95FACAC4-D140-7BA8-4FA1-9DE172BFC052}"/>
              </a:ext>
            </a:extLst>
          </p:cNvPr>
          <p:cNvSpPr/>
          <p:nvPr/>
        </p:nvSpPr>
        <p:spPr>
          <a:xfrm>
            <a:off x="7100649" y="5085993"/>
            <a:ext cx="429101" cy="429101"/>
          </a:xfrm>
          <a:prstGeom prst="roundRect">
            <a:avLst>
              <a:gd name="adj" fmla="val 80020"/>
            </a:avLst>
          </a:prstGeom>
          <a:solidFill>
            <a:srgbClr val="00002E"/>
          </a:solidFill>
          <a:ln w="22860">
            <a:solidFill>
              <a:srgbClr val="D7425E"/>
            </a:solidFill>
            <a:prstDash val="solid"/>
          </a:ln>
        </p:spPr>
      </p:sp>
      <p:sp>
        <p:nvSpPr>
          <p:cNvPr id="14" name="Text 10">
            <a:extLst>
              <a:ext uri="{FF2B5EF4-FFF2-40B4-BE49-F238E27FC236}">
                <a16:creationId xmlns:a16="http://schemas.microsoft.com/office/drawing/2014/main" id="{F5DD8078-3F80-D88E-F92B-67413F122E95}"/>
              </a:ext>
            </a:extLst>
          </p:cNvPr>
          <p:cNvSpPr/>
          <p:nvPr/>
        </p:nvSpPr>
        <p:spPr>
          <a:xfrm>
            <a:off x="7229356" y="5121712"/>
            <a:ext cx="171688" cy="357545"/>
          </a:xfrm>
          <a:prstGeom prst="rect">
            <a:avLst/>
          </a:prstGeom>
          <a:noFill/>
          <a:ln/>
        </p:spPr>
        <p:txBody>
          <a:bodyPr wrap="none" rtlCol="0" anchor="t"/>
          <a:lstStyle/>
          <a:p>
            <a:pPr marL="0" indent="0" algn="ctr">
              <a:lnSpc>
                <a:spcPts val="2816"/>
              </a:lnSpc>
              <a:buNone/>
            </a:pPr>
            <a:r>
              <a:rPr lang="en-US" sz="2253" b="1" dirty="0">
                <a:solidFill>
                  <a:srgbClr val="D7425E"/>
                </a:solidFill>
                <a:latin typeface="Nunito" pitchFamily="34" charset="0"/>
                <a:ea typeface="Nunito" pitchFamily="34" charset="-122"/>
                <a:cs typeface="Nunito" pitchFamily="34" charset="-120"/>
              </a:rPr>
              <a:t>2</a:t>
            </a:r>
            <a:endParaRPr lang="en-US" sz="2253" dirty="0"/>
          </a:p>
        </p:txBody>
      </p:sp>
      <p:sp>
        <p:nvSpPr>
          <p:cNvPr id="15" name="Text 11">
            <a:extLst>
              <a:ext uri="{FF2B5EF4-FFF2-40B4-BE49-F238E27FC236}">
                <a16:creationId xmlns:a16="http://schemas.microsoft.com/office/drawing/2014/main" id="{4A8E0220-092E-E178-4F17-D805C47D09D2}"/>
              </a:ext>
            </a:extLst>
          </p:cNvPr>
          <p:cNvSpPr/>
          <p:nvPr/>
        </p:nvSpPr>
        <p:spPr>
          <a:xfrm>
            <a:off x="8364260" y="5127665"/>
            <a:ext cx="2356961" cy="298013"/>
          </a:xfrm>
          <a:prstGeom prst="rect">
            <a:avLst/>
          </a:prstGeom>
          <a:noFill/>
          <a:ln/>
        </p:spPr>
        <p:txBody>
          <a:bodyPr wrap="none" rtlCol="0" anchor="t"/>
          <a:lstStyle/>
          <a:p>
            <a:pPr marL="0" indent="0" algn="l">
              <a:lnSpc>
                <a:spcPts val="2347"/>
              </a:lnSpc>
              <a:buNone/>
            </a:pPr>
            <a:r>
              <a:rPr lang="en-US" sz="1878" b="1" dirty="0">
                <a:solidFill>
                  <a:srgbClr val="D7425E"/>
                </a:solidFill>
                <a:latin typeface="Nunito" pitchFamily="34" charset="0"/>
                <a:ea typeface="Nunito" pitchFamily="34" charset="-122"/>
                <a:cs typeface="Nunito" pitchFamily="34" charset="-120"/>
              </a:rPr>
              <a:t>Future Enhancements</a:t>
            </a:r>
            <a:endParaRPr lang="en-US" sz="1878" dirty="0"/>
          </a:p>
        </p:txBody>
      </p:sp>
      <p:sp>
        <p:nvSpPr>
          <p:cNvPr id="16" name="Text 12">
            <a:extLst>
              <a:ext uri="{FF2B5EF4-FFF2-40B4-BE49-F238E27FC236}">
                <a16:creationId xmlns:a16="http://schemas.microsoft.com/office/drawing/2014/main" id="{543A349B-4F2F-E8AD-A0FD-EB9A744E0C27}"/>
              </a:ext>
            </a:extLst>
          </p:cNvPr>
          <p:cNvSpPr/>
          <p:nvPr/>
        </p:nvSpPr>
        <p:spPr>
          <a:xfrm>
            <a:off x="8364260" y="5540097"/>
            <a:ext cx="3214926" cy="1220629"/>
          </a:xfrm>
          <a:prstGeom prst="rect">
            <a:avLst/>
          </a:prstGeom>
          <a:noFill/>
          <a:ln/>
        </p:spPr>
        <p:txBody>
          <a:bodyPr wrap="square" rtlCol="0" anchor="t"/>
          <a:lstStyle/>
          <a:p>
            <a:pPr marL="0" indent="0" algn="l">
              <a:lnSpc>
                <a:spcPts val="2403"/>
              </a:lnSpc>
              <a:buNone/>
            </a:pPr>
            <a:r>
              <a:rPr lang="en-US" sz="1502" dirty="0">
                <a:solidFill>
                  <a:srgbClr val="FFFFFF"/>
                </a:solidFill>
                <a:latin typeface="PT Sans" pitchFamily="34" charset="0"/>
                <a:ea typeface="PT Sans" pitchFamily="34" charset="-122"/>
                <a:cs typeface="PT Sans" pitchFamily="34" charset="-120"/>
              </a:rPr>
              <a:t>Further research aims to improve model robustness and real-time sound recognition capabilities for advanced practical usage.</a:t>
            </a:r>
            <a:endParaRPr lang="en-US" sz="1502" dirty="0"/>
          </a:p>
        </p:txBody>
      </p:sp>
      <p:pic>
        <p:nvPicPr>
          <p:cNvPr id="2052" name="Picture 4">
            <a:extLst>
              <a:ext uri="{FF2B5EF4-FFF2-40B4-BE49-F238E27FC236}">
                <a16:creationId xmlns:a16="http://schemas.microsoft.com/office/drawing/2014/main" id="{A5DC791E-9BE5-31A0-4AC4-C2812F3A4C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2384465"/>
            <a:ext cx="14630399" cy="58451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09530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731</TotalTime>
  <Words>402</Words>
  <Application>Microsoft Office PowerPoint</Application>
  <PresentationFormat>Custom</PresentationFormat>
  <Paragraphs>65</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Helvetica Neue</vt:lpstr>
      <vt:lpstr>Nunito</vt:lpstr>
      <vt:lpstr>PT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Kaushik Dahale</cp:lastModifiedBy>
  <cp:revision>3</cp:revision>
  <dcterms:created xsi:type="dcterms:W3CDTF">2024-02-14T08:08:36Z</dcterms:created>
  <dcterms:modified xsi:type="dcterms:W3CDTF">2024-02-15T06:57:39Z</dcterms:modified>
</cp:coreProperties>
</file>